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99" autoAdjust="0"/>
  </p:normalViewPr>
  <p:slideViewPr>
    <p:cSldViewPr>
      <p:cViewPr>
        <p:scale>
          <a:sx n="75" d="100"/>
          <a:sy n="75" d="100"/>
        </p:scale>
        <p:origin x="-547" y="4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55AFD-4414-47DB-964F-97291D55A6A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9CC88-2FE7-4CEF-8A4F-DF3FCFCF06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977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9CC88-2FE7-4CEF-8A4F-DF3FCFCF068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0E09-98C2-48D4-B306-0F81802FDB2A}" type="datetimeFigureOut">
              <a:rPr lang="en-GB" smtClean="0"/>
              <a:pPr/>
              <a:t>07/06/2013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13A14-DA63-4A48-AA7A-CC23CABF5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88032"/>
          </a:xfrm>
        </p:spPr>
        <p:txBody>
          <a:bodyPr>
            <a:normAutofit fontScale="90000"/>
          </a:bodyPr>
          <a:lstStyle/>
          <a:p>
            <a:pPr algn="l"/>
            <a:r>
              <a:rPr lang="en-GB" sz="2500" b="1" dirty="0" smtClean="0"/>
              <a:t>CCORAL – </a:t>
            </a:r>
            <a:r>
              <a:rPr lang="en-US" sz="2500" i="1" dirty="0" smtClean="0"/>
              <a:t>Delivering climate resilient development</a:t>
            </a:r>
            <a:br>
              <a:rPr lang="en-US" sz="2500" i="1" dirty="0" smtClean="0"/>
            </a:br>
            <a:endParaRPr lang="en-GB" sz="25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251520" y="965626"/>
            <a:ext cx="8568952" cy="5544616"/>
            <a:chOff x="251520" y="965626"/>
            <a:chExt cx="8568952" cy="5544616"/>
          </a:xfrm>
        </p:grpSpPr>
        <p:sp>
          <p:nvSpPr>
            <p:cNvPr id="6" name="Rectangle 5"/>
            <p:cNvSpPr/>
            <p:nvPr/>
          </p:nvSpPr>
          <p:spPr>
            <a:xfrm>
              <a:off x="251520" y="965626"/>
              <a:ext cx="1440160" cy="31683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FF0000"/>
                  </a:solidFill>
                  <a:latin typeface="+mj-lt"/>
                  <a:cs typeface="American Typewriter"/>
                </a:rPr>
                <a:t>Enter</a:t>
              </a:r>
              <a:r>
                <a:rPr lang="en-GB" sz="1600" dirty="0" smtClean="0">
                  <a:latin typeface="+mj-lt"/>
                  <a:cs typeface="American Typewriter"/>
                </a:rPr>
                <a:t> CCORAL: select country/entire region</a:t>
              </a:r>
            </a:p>
            <a:p>
              <a:pPr algn="ctr"/>
              <a:endParaRPr lang="en-GB" sz="600" dirty="0" smtClean="0">
                <a:latin typeface="+mj-lt"/>
                <a:cs typeface="American Typewriter"/>
              </a:endParaRPr>
            </a:p>
            <a:p>
              <a:pPr algn="ctr"/>
              <a:endParaRPr lang="en-GB" sz="1600" dirty="0"/>
            </a:p>
            <a:p>
              <a:pPr algn="ctr"/>
              <a:endParaRPr lang="en-GB" sz="1600" dirty="0" smtClean="0"/>
            </a:p>
            <a:p>
              <a:endParaRPr lang="en-GB" dirty="0"/>
            </a:p>
            <a:p>
              <a:endParaRPr lang="en-GB" dirty="0" smtClean="0"/>
            </a:p>
            <a:p>
              <a:endParaRPr lang="en-GB" dirty="0"/>
            </a:p>
            <a:p>
              <a:endParaRPr lang="en-GB" dirty="0" smtClean="0"/>
            </a:p>
            <a:p>
              <a:endParaRPr lang="en-GB" dirty="0"/>
            </a:p>
            <a:p>
              <a:endParaRPr lang="en-GB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07704" y="965626"/>
              <a:ext cx="1440160" cy="3168352"/>
            </a:xfrm>
            <a:prstGeom prst="rect">
              <a:avLst/>
            </a:prstGeom>
            <a:solidFill>
              <a:srgbClr val="F2F2F2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FF0000"/>
                  </a:solidFill>
                </a:rPr>
                <a:t>Screening</a:t>
              </a:r>
              <a:r>
                <a:rPr lang="en-GB" sz="1600" dirty="0" smtClean="0"/>
                <a:t> exercise</a:t>
              </a:r>
            </a:p>
            <a:p>
              <a:pPr algn="ctr"/>
              <a:endParaRPr lang="en-GB" sz="600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63888" y="965626"/>
              <a:ext cx="1944216" cy="792088"/>
            </a:xfrm>
            <a:prstGeom prst="rect">
              <a:avLst/>
            </a:prstGeom>
            <a:solidFill>
              <a:srgbClr val="F2F2F2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GB" sz="1400" dirty="0" smtClean="0">
                  <a:solidFill>
                    <a:srgbClr val="000000"/>
                  </a:solidFill>
                </a:rPr>
                <a:t>Understanding </a:t>
              </a:r>
              <a:r>
                <a:rPr lang="en-GB" sz="1400" dirty="0" smtClean="0"/>
                <a:t>climate influence on decisions: </a:t>
              </a:r>
              <a:r>
                <a:rPr lang="en-GB" sz="1400" i="1" dirty="0" smtClean="0">
                  <a:solidFill>
                    <a:srgbClr val="FF0000"/>
                  </a:solidFill>
                </a:rPr>
                <a:t>Expert (E)</a:t>
              </a:r>
            </a:p>
            <a:p>
              <a:pPr marL="285750" indent="-285750" algn="ctr">
                <a:buFontTx/>
                <a:buChar char="-"/>
              </a:pPr>
              <a:endParaRPr lang="en-GB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24128" y="965626"/>
              <a:ext cx="1440160" cy="3168352"/>
            </a:xfrm>
            <a:prstGeom prst="rect">
              <a:avLst/>
            </a:prstGeom>
            <a:solidFill>
              <a:srgbClr val="F2F2F2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FF0000"/>
                  </a:solidFill>
                </a:rPr>
                <a:t>End-to-end </a:t>
              </a:r>
              <a:r>
                <a:rPr lang="en-GB" sz="1600" dirty="0" smtClean="0"/>
                <a:t>CRM processes</a:t>
              </a:r>
            </a:p>
            <a:p>
              <a:pPr algn="ctr"/>
              <a:endParaRPr lang="en-GB" sz="600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63888" y="3341890"/>
              <a:ext cx="1944216" cy="792088"/>
            </a:xfrm>
            <a:prstGeom prst="rect">
              <a:avLst/>
            </a:prstGeom>
            <a:solidFill>
              <a:srgbClr val="F2F2F2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Understanding </a:t>
              </a:r>
              <a:r>
                <a:rPr lang="en-GB" sz="1400" dirty="0"/>
                <a:t>climate influence </a:t>
              </a:r>
              <a:r>
                <a:rPr lang="en-GB" sz="1400" dirty="0" smtClean="0"/>
                <a:t>on decisions</a:t>
              </a:r>
              <a:r>
                <a:rPr lang="en-GB" sz="1400" dirty="0"/>
                <a:t>: </a:t>
              </a:r>
              <a:r>
                <a:rPr lang="en-GB" sz="1400" i="1" dirty="0" smtClean="0">
                  <a:solidFill>
                    <a:srgbClr val="FF0000"/>
                  </a:solidFill>
                </a:rPr>
                <a:t>Non-Expert (NE)</a:t>
              </a:r>
              <a:endParaRPr lang="en-GB" sz="1400" i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80312" y="965626"/>
              <a:ext cx="1440160" cy="3168352"/>
            </a:xfrm>
            <a:prstGeom prst="rect">
              <a:avLst/>
            </a:prstGeom>
            <a:solidFill>
              <a:srgbClr val="F2F2F2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FF0000"/>
                  </a:solidFill>
                </a:rPr>
                <a:t>Toolbox: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70+ CRM tools</a:t>
              </a:r>
            </a:p>
            <a:p>
              <a:pPr algn="ctr"/>
              <a:endParaRPr lang="en-GB" dirty="0" smtClean="0">
                <a:solidFill>
                  <a:srgbClr val="FF0000"/>
                </a:solidFill>
              </a:endParaRPr>
            </a:p>
            <a:p>
              <a:pPr algn="ctr"/>
              <a:endParaRPr lang="en-GB" dirty="0" smtClean="0">
                <a:solidFill>
                  <a:srgbClr val="FF0000"/>
                </a:solidFill>
              </a:endParaRPr>
            </a:p>
            <a:p>
              <a:pPr algn="ctr"/>
              <a:endParaRPr lang="en-GB" dirty="0" smtClean="0">
                <a:solidFill>
                  <a:srgbClr val="FF0000"/>
                </a:solidFill>
              </a:endParaRPr>
            </a:p>
            <a:p>
              <a:pPr algn="ctr"/>
              <a:endParaRPr lang="en-GB" dirty="0">
                <a:solidFill>
                  <a:srgbClr val="FF0000"/>
                </a:solidFill>
              </a:endParaRPr>
            </a:p>
            <a:p>
              <a:pPr algn="ctr"/>
              <a:endParaRPr lang="en-GB" dirty="0" smtClean="0">
                <a:solidFill>
                  <a:srgbClr val="FF0000"/>
                </a:solidFill>
              </a:endParaRPr>
            </a:p>
            <a:p>
              <a:pPr algn="ctr"/>
              <a:endParaRPr lang="en-GB" sz="600" dirty="0">
                <a:solidFill>
                  <a:srgbClr val="FF0000"/>
                </a:solidFill>
              </a:endParaRPr>
            </a:p>
            <a:p>
              <a:pPr algn="ctr"/>
              <a:endParaRPr lang="en-GB" sz="600" dirty="0" smtClean="0">
                <a:solidFill>
                  <a:srgbClr val="FF0000"/>
                </a:solidFill>
              </a:endParaRPr>
            </a:p>
            <a:p>
              <a:pPr algn="ctr"/>
              <a:endParaRPr lang="en-GB" sz="600" dirty="0">
                <a:solidFill>
                  <a:srgbClr val="FF0000"/>
                </a:solidFill>
              </a:endParaRPr>
            </a:p>
            <a:p>
              <a:pPr algn="ctr"/>
              <a:endParaRPr lang="en-GB" sz="600" dirty="0" smtClean="0">
                <a:solidFill>
                  <a:srgbClr val="FF0000"/>
                </a:solidFill>
              </a:endParaRPr>
            </a:p>
            <a:p>
              <a:pPr algn="ctr"/>
              <a:endParaRPr lang="en-GB" dirty="0">
                <a:solidFill>
                  <a:srgbClr val="FF0000"/>
                </a:solidFill>
              </a:endParaRPr>
            </a:p>
            <a:p>
              <a:pPr algn="ctr"/>
              <a:endParaRPr lang="en-GB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23528" y="2117754"/>
              <a:ext cx="1296144" cy="1872208"/>
              <a:chOff x="251520" y="4437112"/>
              <a:chExt cx="1296144" cy="2016224"/>
            </a:xfrm>
          </p:grpSpPr>
          <p:pic>
            <p:nvPicPr>
              <p:cNvPr id="2" name="Picture 1" descr="125px-Flag_of_CARICOM.svg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1520" y="4437112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3" name="Picture 2" descr="125px-Flag_of_Antigua_and_Barbuda.svg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3568" y="4437112"/>
                <a:ext cx="43378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5" name="Picture 4" descr="125px-Flag_of_the_Bahamas.svg.pn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115616" y="4437112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8" name="Picture 7" descr="125px-Flag_of_Barbados.svg.pn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1520" y="4725144"/>
                <a:ext cx="433783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9" name="Picture 8" descr="125px-Flag_of_Belize.svg.png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3568" y="4725144"/>
                <a:ext cx="433783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14" name="Picture 13" descr="125px-Flag_of_Dominica.svg.png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115616" y="4725144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15" name="Picture 14" descr="125px-Flag_of_Grenada.svg.png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1520" y="5013176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16" name="Picture 15" descr="125px-Flag_of_Guyana.svg.png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3568" y="5013176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17" name="Picture 16" descr="125px-Flag_of_Haiti.svg.png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115616" y="5013176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18" name="Picture 17" descr="125px-Flag_of_Jamaica.svg.png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1520" y="5301208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19" name="Picture 18" descr="125px-Flag_of_Montserrat.svg.png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3568" y="5301208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20" name="Picture 19" descr="125px-Flag_of_Saint_Kitts_and_Nevis.svg.png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115616" y="5301208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21" name="Picture 20" descr="125px-Flag_of_Saint_Lucia.svg.png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1520" y="5589240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22" name="Picture 21" descr="125px-Flag_of_Saint_Vincent_and_the_Grenadines.svg.png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3568" y="5589240"/>
                <a:ext cx="433783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23" name="Picture 22" descr="125px-Flag_of_Suriname.svg.png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115616" y="5589241"/>
                <a:ext cx="432048" cy="2868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24" name="Picture 23" descr="125px-Flag_of_Trinidad_and_Tobago.svg.png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1520" y="5877272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25" name="Picture 24" descr="125px-Flag_of_Anguilla.svg.png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3568" y="5877272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26" name="Picture 25" descr="125px-Flag_of_Bermuda.svg.png"/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115616" y="5877272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27" name="Picture 26" descr="125px-Flag_of_the_British_Virgin_Islands.svg.png"/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1520" y="6165304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28" name="Picture 27" descr="125px-Flag_of_the_Cayman_Islands.svg.png"/>
              <p:cNvPicPr>
                <a:picLocks noChangeAspect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3568" y="6165304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29" name="Picture 28" descr="125px-Flag_of_the_Turks_and_Caicos_Islands.svg.png"/>
              <p:cNvPicPr>
                <a:picLocks noChangeAspect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115616" y="6165304"/>
                <a:ext cx="432048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</p:grpSp>
        <p:cxnSp>
          <p:nvCxnSpPr>
            <p:cNvPr id="33" name="Straight Arrow Connector 32"/>
            <p:cNvCxnSpPr/>
            <p:nvPr/>
          </p:nvCxnSpPr>
          <p:spPr>
            <a:xfrm>
              <a:off x="1691680" y="254980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347864" y="1397674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3347864" y="3773938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508104" y="1397674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508104" y="3773938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7164288" y="1397674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164288" y="3773938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3563888" y="1901730"/>
              <a:ext cx="1944216" cy="1296144"/>
            </a:xfrm>
            <a:prstGeom prst="rect">
              <a:avLst/>
            </a:prstGeom>
            <a:solidFill>
              <a:srgbClr val="F2F2F2"/>
            </a:solidFill>
            <a:ln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100" dirty="0" smtClean="0">
                  <a:sym typeface="Wingdings"/>
                </a:rPr>
                <a:t>   </a:t>
              </a:r>
              <a:r>
                <a:rPr lang="en-GB" sz="1100" dirty="0" smtClean="0"/>
                <a:t>Legislation</a:t>
              </a:r>
              <a:endParaRPr lang="en-GB" sz="1100" dirty="0"/>
            </a:p>
            <a:p>
              <a:r>
                <a:rPr lang="en-GB" sz="1100" dirty="0">
                  <a:sym typeface="Wingdings"/>
                </a:rPr>
                <a:t></a:t>
              </a:r>
              <a:r>
                <a:rPr lang="en-GB" sz="1100" dirty="0"/>
                <a:t>   National planning</a:t>
              </a:r>
            </a:p>
            <a:p>
              <a:r>
                <a:rPr lang="en-GB" sz="1100" dirty="0">
                  <a:sym typeface="Wingdings"/>
                </a:rPr>
                <a:t></a:t>
              </a:r>
              <a:r>
                <a:rPr lang="en-GB" sz="1100" dirty="0"/>
                <a:t>   Strategy </a:t>
              </a:r>
              <a:r>
                <a:rPr lang="en-GB" sz="1100" dirty="0" smtClean="0"/>
                <a:t>or </a:t>
              </a:r>
              <a:r>
                <a:rPr lang="en-GB" sz="1100" dirty="0"/>
                <a:t>policy</a:t>
              </a:r>
            </a:p>
            <a:p>
              <a:r>
                <a:rPr lang="en-GB" sz="1100" dirty="0">
                  <a:sym typeface="Wingdings"/>
                </a:rPr>
                <a:t></a:t>
              </a:r>
              <a:r>
                <a:rPr lang="en-GB" sz="1100" dirty="0"/>
                <a:t>   Programme </a:t>
              </a:r>
              <a:r>
                <a:rPr lang="en-GB" sz="1100" dirty="0" smtClean="0"/>
                <a:t>or </a:t>
              </a:r>
              <a:r>
                <a:rPr lang="en-GB" sz="1100" dirty="0"/>
                <a:t>project</a:t>
              </a:r>
            </a:p>
            <a:p>
              <a:pPr marL="171450" indent="-171450">
                <a:buFont typeface="Wingdings"/>
                <a:buChar char="¨"/>
              </a:pPr>
              <a:r>
                <a:rPr lang="en-GB" sz="1100" dirty="0" smtClean="0"/>
                <a:t>  Budget prep /evaluation.</a:t>
              </a:r>
            </a:p>
            <a:p>
              <a:endParaRPr lang="en-GB" sz="1100" dirty="0"/>
            </a:p>
          </p:txBody>
        </p:sp>
        <p:pic>
          <p:nvPicPr>
            <p:cNvPr id="45" name="Picture 44" descr="Screen shot 2013-04-30 at 11.39.28.jpg"/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79712" y="2117754"/>
              <a:ext cx="1296144" cy="1872208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  <p:grpSp>
          <p:nvGrpSpPr>
            <p:cNvPr id="55" name="Group 54"/>
            <p:cNvGrpSpPr/>
            <p:nvPr/>
          </p:nvGrpSpPr>
          <p:grpSpPr>
            <a:xfrm>
              <a:off x="5800324" y="1987563"/>
              <a:ext cx="1287738" cy="2048314"/>
              <a:chOff x="5799626" y="2027701"/>
              <a:chExt cx="1073116" cy="1654407"/>
            </a:xfrm>
          </p:grpSpPr>
          <p:pic>
            <p:nvPicPr>
              <p:cNvPr id="48" name="Picture 47" descr="Screen shot 2013-04-30 at 13.24.47.png"/>
              <p:cNvPicPr>
                <a:picLocks noChangeAspect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799626" y="2027701"/>
                <a:ext cx="600067" cy="840093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47" name="Picture 46" descr="Screen shot 2013-04-30 at 13.17.07.png"/>
              <p:cNvPicPr>
                <a:picLocks noChangeAspect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057145" y="2534239"/>
                <a:ext cx="562303" cy="787223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pic>
            <p:nvPicPr>
              <p:cNvPr id="50" name="Picture 49" descr="Screen shot 2013-04-30 at 13.32.40.png"/>
              <p:cNvPicPr>
                <a:picLocks noChangeAspect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306192" y="2888940"/>
                <a:ext cx="566550" cy="79316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</p:grpSp>
        <p:cxnSp>
          <p:nvCxnSpPr>
            <p:cNvPr id="57" name="Straight Connector 56"/>
            <p:cNvCxnSpPr/>
            <p:nvPr/>
          </p:nvCxnSpPr>
          <p:spPr>
            <a:xfrm>
              <a:off x="251520" y="1901730"/>
              <a:ext cx="1440160" cy="0"/>
            </a:xfrm>
            <a:prstGeom prst="line">
              <a:avLst/>
            </a:prstGeom>
            <a:ln w="12700" cmpd="sng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907704" y="1901730"/>
              <a:ext cx="1440160" cy="0"/>
            </a:xfrm>
            <a:prstGeom prst="line">
              <a:avLst/>
            </a:prstGeom>
            <a:ln w="12700" cmpd="sng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724128" y="1901730"/>
              <a:ext cx="1440160" cy="0"/>
            </a:xfrm>
            <a:prstGeom prst="line">
              <a:avLst/>
            </a:prstGeom>
            <a:ln w="12700" cmpd="sng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56" name="Picture 55" descr="Screen shot 2013-04-30 at 14.10.28.png"/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452320" y="2072128"/>
              <a:ext cx="1296144" cy="2034466"/>
            </a:xfrm>
            <a:prstGeom prst="rect">
              <a:avLst/>
            </a:prstGeom>
          </p:spPr>
        </p:pic>
        <p:cxnSp>
          <p:nvCxnSpPr>
            <p:cNvPr id="60" name="Straight Connector 59"/>
            <p:cNvCxnSpPr/>
            <p:nvPr/>
          </p:nvCxnSpPr>
          <p:spPr>
            <a:xfrm>
              <a:off x="7380312" y="1901730"/>
              <a:ext cx="1440160" cy="0"/>
            </a:xfrm>
            <a:prstGeom prst="line">
              <a:avLst/>
            </a:prstGeom>
            <a:ln w="12700" cmpd="sng"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51520" y="4437112"/>
              <a:ext cx="8568952" cy="0"/>
            </a:xfrm>
            <a:prstGeom prst="line">
              <a:avLst/>
            </a:prstGeom>
            <a:ln w="19050" cmpd="sng"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763688" y="4133978"/>
              <a:ext cx="0" cy="2376264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419872" y="4133978"/>
              <a:ext cx="0" cy="2376264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580112" y="4133978"/>
              <a:ext cx="0" cy="2376264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7236296" y="4133978"/>
              <a:ext cx="0" cy="2376264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51520" y="4133978"/>
              <a:ext cx="0" cy="2376264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8820472" y="4133978"/>
              <a:ext cx="0" cy="2376264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23528" y="4509120"/>
              <a:ext cx="1368152" cy="1661993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solidFill>
                    <a:srgbClr val="595959"/>
                  </a:solidFill>
                </a:rPr>
                <a:t>Information and links to data relevant to your country of interest and the Caribbean.</a:t>
              </a:r>
            </a:p>
            <a:p>
              <a:endParaRPr lang="en-US" sz="1200" dirty="0" smtClean="0">
                <a:solidFill>
                  <a:srgbClr val="595959"/>
                </a:solidFill>
              </a:endParaRPr>
            </a:p>
            <a:p>
              <a:endParaRPr lang="en-US" sz="1200" dirty="0">
                <a:solidFill>
                  <a:srgbClr val="595959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835696" y="4494019"/>
              <a:ext cx="1512168" cy="1492716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Quick identification of whether your activity is climate- influenced, and a priority for further assessment.</a:t>
              </a:r>
            </a:p>
            <a:p>
              <a:endParaRPr lang="en-US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491880" y="4509120"/>
              <a:ext cx="2016224" cy="1677382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rtlCol="0">
              <a:spAutoFit/>
            </a:bodyPr>
            <a:lstStyle/>
            <a:p>
              <a:r>
                <a:rPr lang="en-US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Guidance on how and why climate is relevant and can be integrated into the decisions organisations make. Information tailored to the experience of the user. </a:t>
              </a:r>
              <a:endParaRPr lang="en-US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652120" y="4494019"/>
              <a:ext cx="1512168" cy="1461939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rtlCol="0">
              <a:spAutoFit/>
            </a:bodyPr>
            <a:lstStyle/>
            <a:p>
              <a:r>
                <a:rPr lang="en-GB" sz="1300" dirty="0" smtClean="0">
                  <a:solidFill>
                    <a:srgbClr val="595959"/>
                  </a:solidFill>
                </a:rPr>
                <a:t>Guidance on undertaking a complete climate risk management  (CRM) process.</a:t>
              </a:r>
            </a:p>
            <a:p>
              <a:endParaRPr lang="en-GB" sz="1200" dirty="0" smtClean="0">
                <a:solidFill>
                  <a:srgbClr val="595959"/>
                </a:solidFill>
              </a:endParaRPr>
            </a:p>
            <a:p>
              <a:endParaRPr lang="en-GB" sz="1200" dirty="0" smtClean="0">
                <a:solidFill>
                  <a:srgbClr val="595959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308304" y="4494018"/>
              <a:ext cx="1440160" cy="1384995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lIns="182880" rIns="182880" rtlCol="0">
              <a:spAutoFit/>
            </a:bodyPr>
            <a:lstStyle/>
            <a:p>
              <a:r>
                <a:rPr lang="en-US" sz="1200" dirty="0" smtClean="0">
                  <a:solidFill>
                    <a:srgbClr val="595959"/>
                  </a:solidFill>
                </a:rPr>
                <a:t>A searchable toolbox to find the most appropriate tools to support your project and experience.</a:t>
              </a:r>
              <a:endParaRPr lang="en-US" sz="1200" dirty="0">
                <a:solidFill>
                  <a:srgbClr val="595959"/>
                </a:solidFill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09812" y="6063678"/>
            <a:ext cx="1368152" cy="307777"/>
          </a:xfrm>
          <a:prstGeom prst="rect">
            <a:avLst/>
          </a:prstGeom>
          <a:solidFill>
            <a:srgbClr val="F2F2F2"/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595959"/>
                </a:solidFill>
              </a:rPr>
              <a:t>2 minutes</a:t>
            </a:r>
            <a:endParaRPr lang="en-US" sz="1400" b="1" dirty="0">
              <a:solidFill>
                <a:srgbClr val="595959"/>
              </a:solidFill>
            </a:endParaRPr>
          </a:p>
        </p:txBody>
      </p:sp>
      <p:pic>
        <p:nvPicPr>
          <p:cNvPr id="75" name="Picture 2" descr="C:\Users\phadams@gmail.com\AppData\Local\Microsoft\Windows\Temporary Internet Files\Content.IE5\ZBL4Z2Y9\MC900432602[1].pn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011" y="6078438"/>
            <a:ext cx="266214" cy="26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1907704" y="6063678"/>
            <a:ext cx="1368152" cy="307777"/>
          </a:xfrm>
          <a:prstGeom prst="rect">
            <a:avLst/>
          </a:prstGeom>
          <a:solidFill>
            <a:srgbClr val="F2F2F2"/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595959"/>
                </a:solidFill>
              </a:rPr>
              <a:t>5 minutes</a:t>
            </a:r>
            <a:endParaRPr lang="en-US" sz="1400" b="1" dirty="0">
              <a:solidFill>
                <a:srgbClr val="595959"/>
              </a:solidFill>
            </a:endParaRPr>
          </a:p>
        </p:txBody>
      </p:sp>
      <p:pic>
        <p:nvPicPr>
          <p:cNvPr id="77" name="Picture 2" descr="C:\Users\phadams@gmail.com\AppData\Local\Microsoft\Windows\Temporary Internet Files\Content.IE5\ZBL4Z2Y9\MC900432602[1].pn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1530" y="6088311"/>
            <a:ext cx="266214" cy="26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7344308" y="6063678"/>
            <a:ext cx="1368152" cy="307777"/>
          </a:xfrm>
          <a:prstGeom prst="rect">
            <a:avLst/>
          </a:prstGeom>
          <a:solidFill>
            <a:srgbClr val="F2F2F2"/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595959"/>
                </a:solidFill>
              </a:rPr>
              <a:t>20 minutes</a:t>
            </a:r>
            <a:endParaRPr lang="en-US" sz="1400" b="1" dirty="0">
              <a:solidFill>
                <a:srgbClr val="595959"/>
              </a:solidFill>
            </a:endParaRPr>
          </a:p>
        </p:txBody>
      </p:sp>
      <p:pic>
        <p:nvPicPr>
          <p:cNvPr id="88" name="Picture 2" descr="C:\Users\phadams@gmail.com\AppData\Local\Microsoft\Windows\Temporary Internet Files\Content.IE5\ZBL4Z2Y9\MC900432602[1].pn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0507" y="6091924"/>
            <a:ext cx="266214" cy="26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5724127" y="6063678"/>
            <a:ext cx="1368152" cy="307777"/>
          </a:xfrm>
          <a:prstGeom prst="rect">
            <a:avLst/>
          </a:prstGeom>
          <a:solidFill>
            <a:srgbClr val="F2F2F2"/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595959"/>
                </a:solidFill>
              </a:rPr>
              <a:t> 15 minutes</a:t>
            </a:r>
            <a:endParaRPr lang="en-US" sz="1400" b="1" dirty="0">
              <a:solidFill>
                <a:srgbClr val="595959"/>
              </a:solidFill>
            </a:endParaRPr>
          </a:p>
        </p:txBody>
      </p:sp>
      <p:pic>
        <p:nvPicPr>
          <p:cNvPr id="92" name="Picture 2" descr="C:\Users\phadams@gmail.com\AppData\Local\Microsoft\Windows\Temporary Internet Files\Content.IE5\ZBL4Z2Y9\MC900432602[1].pn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0326" y="6091924"/>
            <a:ext cx="266214" cy="26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TextBox 77"/>
          <p:cNvSpPr txBox="1"/>
          <p:nvPr/>
        </p:nvSpPr>
        <p:spPr>
          <a:xfrm>
            <a:off x="3563888" y="6073551"/>
            <a:ext cx="1872208" cy="307777"/>
          </a:xfrm>
          <a:prstGeom prst="rect">
            <a:avLst/>
          </a:prstGeom>
          <a:solidFill>
            <a:srgbClr val="F2F2F2"/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rgbClr val="595959"/>
                </a:solidFill>
              </a:rPr>
              <a:t>   </a:t>
            </a:r>
            <a:r>
              <a:rPr lang="en-US" sz="1400" dirty="0" smtClean="0">
                <a:solidFill>
                  <a:srgbClr val="595959"/>
                </a:solidFill>
              </a:rPr>
              <a:t>E:</a:t>
            </a:r>
            <a:r>
              <a:rPr lang="en-US" sz="1400" b="1" dirty="0" smtClean="0">
                <a:solidFill>
                  <a:srgbClr val="595959"/>
                </a:solidFill>
              </a:rPr>
              <a:t>15 </a:t>
            </a:r>
            <a:r>
              <a:rPr lang="en-US" sz="1400" b="1" dirty="0" err="1" smtClean="0">
                <a:solidFill>
                  <a:srgbClr val="595959"/>
                </a:solidFill>
              </a:rPr>
              <a:t>mins</a:t>
            </a:r>
            <a:r>
              <a:rPr lang="en-US" sz="1400" b="1" dirty="0" smtClean="0">
                <a:solidFill>
                  <a:srgbClr val="595959"/>
                </a:solidFill>
              </a:rPr>
              <a:t>; </a:t>
            </a:r>
            <a:r>
              <a:rPr lang="en-US" sz="1400" dirty="0" smtClean="0">
                <a:solidFill>
                  <a:srgbClr val="595959"/>
                </a:solidFill>
              </a:rPr>
              <a:t>NE:</a:t>
            </a:r>
            <a:r>
              <a:rPr lang="en-US" sz="1400" b="1" dirty="0" smtClean="0">
                <a:solidFill>
                  <a:srgbClr val="595959"/>
                </a:solidFill>
              </a:rPr>
              <a:t>1 hour</a:t>
            </a:r>
            <a:endParaRPr lang="en-US" sz="1400" b="1" dirty="0">
              <a:solidFill>
                <a:srgbClr val="595959"/>
              </a:solidFill>
            </a:endParaRPr>
          </a:p>
        </p:txBody>
      </p:sp>
      <p:pic>
        <p:nvPicPr>
          <p:cNvPr id="79" name="Picture 2" descr="C:\Users\phadams@gmail.com\AppData\Local\Microsoft\Windows\Temporary Internet Files\Content.IE5\ZBL4Z2Y9\MC900432602[1].pn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3698" y="6093296"/>
            <a:ext cx="266214" cy="26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166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CCORAL – Delivering climate resilient development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CCORAL -</dc:title>
  <dc:creator>Windows User</dc:creator>
  <cp:lastModifiedBy>o.palin</cp:lastModifiedBy>
  <cp:revision>79</cp:revision>
  <dcterms:created xsi:type="dcterms:W3CDTF">2013-04-29T14:46:34Z</dcterms:created>
  <dcterms:modified xsi:type="dcterms:W3CDTF">2013-06-07T13:31:03Z</dcterms:modified>
</cp:coreProperties>
</file>